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ubik ExtraBold"/>
      <p:bold r:id="rId23"/>
      <p:boldItalic r:id="rId24"/>
    </p:embeddedFont>
    <p:embeddedFont>
      <p:font typeface="Rubik"/>
      <p:regular r:id="rId25"/>
      <p:bold r:id="rId26"/>
      <p:italic r:id="rId27"/>
      <p:boldItalic r:id="rId28"/>
    </p:embeddedFont>
    <p:embeddedFont>
      <p:font typeface="Rubik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iHDYavmUaCarRzUQPopME59PrV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ubikExtraBold-boldItalic.fntdata"/><Relationship Id="rId23" Type="http://schemas.openxmlformats.org/officeDocument/2006/relationships/font" Target="fonts/Rubik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-bold.fntdata"/><Relationship Id="rId25" Type="http://schemas.openxmlformats.org/officeDocument/2006/relationships/font" Target="fonts/Rubik-regular.fntdata"/><Relationship Id="rId28" Type="http://schemas.openxmlformats.org/officeDocument/2006/relationships/font" Target="fonts/Rubik-boldItalic.fntdata"/><Relationship Id="rId27" Type="http://schemas.openxmlformats.org/officeDocument/2006/relationships/font" Target="fonts/Rubik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SemiBold-italic.fntdata"/><Relationship Id="rId30" Type="http://schemas.openxmlformats.org/officeDocument/2006/relationships/font" Target="fonts/RubikSemiBold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ubik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9"/>
          <p:cNvSpPr txBox="1"/>
          <p:nvPr>
            <p:ph type="ctrTitle"/>
          </p:nvPr>
        </p:nvSpPr>
        <p:spPr>
          <a:xfrm>
            <a:off x="889500" y="1502500"/>
            <a:ext cx="73650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ubik SemiBold"/>
              <a:buNone/>
              <a:defRPr sz="4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ubik SemiBold"/>
              <a:buNone/>
              <a:defRPr sz="4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ubik SemiBold"/>
              <a:buNone/>
              <a:defRPr sz="4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ubik SemiBold"/>
              <a:buNone/>
              <a:defRPr sz="4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ubik SemiBold"/>
              <a:buNone/>
              <a:defRPr sz="4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ubik SemiBold"/>
              <a:buNone/>
              <a:defRPr sz="4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ubik SemiBold"/>
              <a:buNone/>
              <a:defRPr sz="4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ubik SemiBold"/>
              <a:buNone/>
              <a:defRPr sz="4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ubik SemiBold"/>
              <a:buNone/>
              <a:defRPr sz="4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" type="subTitle"/>
          </p:nvPr>
        </p:nvSpPr>
        <p:spPr>
          <a:xfrm>
            <a:off x="889500" y="2995750"/>
            <a:ext cx="7365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ubik ExtraBold"/>
              <a:buNone/>
              <a:defRPr sz="1700">
                <a:solidFill>
                  <a:srgbClr val="FFFFFF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ubik ExtraBold"/>
              <a:buNone/>
              <a:defRPr sz="1700">
                <a:solidFill>
                  <a:srgbClr val="FFFFFF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ubik ExtraBold"/>
              <a:buNone/>
              <a:defRPr sz="1700">
                <a:solidFill>
                  <a:srgbClr val="FFFFFF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ubik ExtraBold"/>
              <a:buNone/>
              <a:defRPr sz="1700">
                <a:solidFill>
                  <a:srgbClr val="FFFFFF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ubik ExtraBold"/>
              <a:buNone/>
              <a:defRPr sz="1700">
                <a:solidFill>
                  <a:srgbClr val="FFFFFF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ubik ExtraBold"/>
              <a:buNone/>
              <a:defRPr sz="1700">
                <a:solidFill>
                  <a:srgbClr val="FFFFFF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ubik ExtraBold"/>
              <a:buNone/>
              <a:defRPr sz="1700">
                <a:solidFill>
                  <a:srgbClr val="FFFFFF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ubik ExtraBold"/>
              <a:buNone/>
              <a:defRPr sz="1700">
                <a:solidFill>
                  <a:srgbClr val="FFFFFF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ubik ExtraBold"/>
              <a:buNone/>
              <a:defRPr sz="1700">
                <a:solidFill>
                  <a:srgbClr val="FFFFFF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" name="Google Shape;15;p19"/>
          <p:cNvSpPr txBox="1"/>
          <p:nvPr>
            <p:ph idx="2" type="subTitle"/>
          </p:nvPr>
        </p:nvSpPr>
        <p:spPr>
          <a:xfrm>
            <a:off x="889500" y="1385425"/>
            <a:ext cx="624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ubik SemiBold"/>
              <a:buNone/>
              <a:defRPr sz="1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ubik SemiBold"/>
              <a:buNone/>
              <a:defRPr sz="1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ubik SemiBold"/>
              <a:buNone/>
              <a:defRPr sz="1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ubik SemiBold"/>
              <a:buNone/>
              <a:defRPr sz="1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ubik SemiBold"/>
              <a:buNone/>
              <a:defRPr sz="1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ubik SemiBold"/>
              <a:buNone/>
              <a:defRPr sz="1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ubik SemiBold"/>
              <a:buNone/>
              <a:defRPr sz="1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ubik SemiBold"/>
              <a:buNone/>
              <a:defRPr sz="1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ubik SemiBold"/>
              <a:buNone/>
              <a:defRPr sz="120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2" name="Google Shape;62;p28"/>
          <p:cNvSpPr txBox="1"/>
          <p:nvPr>
            <p:ph type="title"/>
          </p:nvPr>
        </p:nvSpPr>
        <p:spPr>
          <a:xfrm>
            <a:off x="488575" y="1198275"/>
            <a:ext cx="4541100" cy="19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28"/>
          <p:cNvSpPr txBox="1"/>
          <p:nvPr>
            <p:ph idx="1" type="subTitle"/>
          </p:nvPr>
        </p:nvSpPr>
        <p:spPr>
          <a:xfrm>
            <a:off x="736525" y="3340725"/>
            <a:ext cx="4045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9"/>
          <p:cNvSpPr txBox="1"/>
          <p:nvPr>
            <p:ph type="title"/>
          </p:nvPr>
        </p:nvSpPr>
        <p:spPr>
          <a:xfrm>
            <a:off x="442450" y="450150"/>
            <a:ext cx="5908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None/>
              <a:defRPr sz="42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None/>
              <a:defRPr sz="4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None/>
              <a:defRPr sz="4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None/>
              <a:defRPr sz="4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None/>
              <a:defRPr sz="4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None/>
              <a:defRPr sz="4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None/>
              <a:defRPr sz="4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None/>
              <a:defRPr sz="4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None/>
              <a:defRPr sz="4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1" name="Google Shape;71;p30"/>
          <p:cNvSpPr txBox="1"/>
          <p:nvPr>
            <p:ph type="title"/>
          </p:nvPr>
        </p:nvSpPr>
        <p:spPr>
          <a:xfrm>
            <a:off x="4129575" y="1198275"/>
            <a:ext cx="4541100" cy="19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30"/>
          <p:cNvSpPr txBox="1"/>
          <p:nvPr>
            <p:ph idx="1" type="subTitle"/>
          </p:nvPr>
        </p:nvSpPr>
        <p:spPr>
          <a:xfrm>
            <a:off x="4377525" y="3340725"/>
            <a:ext cx="4045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6" name="Google Shape;76;p31"/>
          <p:cNvSpPr txBox="1"/>
          <p:nvPr>
            <p:ph type="title"/>
          </p:nvPr>
        </p:nvSpPr>
        <p:spPr>
          <a:xfrm>
            <a:off x="488575" y="1198275"/>
            <a:ext cx="4541100" cy="19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31"/>
          <p:cNvSpPr txBox="1"/>
          <p:nvPr>
            <p:ph idx="1" type="subTitle"/>
          </p:nvPr>
        </p:nvSpPr>
        <p:spPr>
          <a:xfrm>
            <a:off x="736525" y="3340725"/>
            <a:ext cx="4045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2000"/>
              <a:buFont typeface="Rubik ExtraBold"/>
              <a:buNone/>
              <a:defRPr sz="12000">
                <a:solidFill>
                  <a:srgbClr val="F6975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2000"/>
              <a:buFont typeface="Rubik ExtraBold"/>
              <a:buNone/>
              <a:defRPr sz="12000">
                <a:solidFill>
                  <a:srgbClr val="F6975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2000"/>
              <a:buFont typeface="Rubik ExtraBold"/>
              <a:buNone/>
              <a:defRPr sz="12000">
                <a:solidFill>
                  <a:srgbClr val="F6975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2000"/>
              <a:buFont typeface="Rubik ExtraBold"/>
              <a:buNone/>
              <a:defRPr sz="12000">
                <a:solidFill>
                  <a:srgbClr val="F6975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2000"/>
              <a:buFont typeface="Rubik ExtraBold"/>
              <a:buNone/>
              <a:defRPr sz="12000">
                <a:solidFill>
                  <a:srgbClr val="F6975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2000"/>
              <a:buFont typeface="Rubik ExtraBold"/>
              <a:buNone/>
              <a:defRPr sz="12000">
                <a:solidFill>
                  <a:srgbClr val="F6975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2000"/>
              <a:buFont typeface="Rubik ExtraBold"/>
              <a:buNone/>
              <a:defRPr sz="12000">
                <a:solidFill>
                  <a:srgbClr val="F6975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2000"/>
              <a:buFont typeface="Rubik ExtraBold"/>
              <a:buNone/>
              <a:defRPr sz="12000">
                <a:solidFill>
                  <a:srgbClr val="F6975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2000"/>
              <a:buFont typeface="Rubik ExtraBold"/>
              <a:buNone/>
              <a:defRPr sz="12000">
                <a:solidFill>
                  <a:srgbClr val="F6975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3"/>
          <p:cNvSpPr txBox="1"/>
          <p:nvPr>
            <p:ph idx="1" type="body"/>
          </p:nvPr>
        </p:nvSpPr>
        <p:spPr>
          <a:xfrm>
            <a:off x="6251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1pPr>
          </a:lstStyle>
          <a:p/>
        </p:txBody>
      </p:sp>
      <p:sp>
        <p:nvSpPr>
          <p:cNvPr id="86" name="Google Shape;8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5"/>
          <p:cNvSpPr txBox="1"/>
          <p:nvPr>
            <p:ph type="title"/>
          </p:nvPr>
        </p:nvSpPr>
        <p:spPr>
          <a:xfrm>
            <a:off x="552150" y="445025"/>
            <a:ext cx="80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9pPr>
          </a:lstStyle>
          <a:p/>
        </p:txBody>
      </p:sp>
      <p:sp>
        <p:nvSpPr>
          <p:cNvPr id="93" name="Google Shape;9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2000"/>
              <a:buFont typeface="Rubik ExtraBold"/>
              <a:buNone/>
              <a:defRPr sz="12000">
                <a:solidFill>
                  <a:srgbClr val="3A79BB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2000"/>
              <a:buFont typeface="Rubik ExtraBold"/>
              <a:buNone/>
              <a:defRPr sz="12000">
                <a:solidFill>
                  <a:srgbClr val="3A79BB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2000"/>
              <a:buFont typeface="Rubik ExtraBold"/>
              <a:buNone/>
              <a:defRPr sz="12000">
                <a:solidFill>
                  <a:srgbClr val="3A79BB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2000"/>
              <a:buFont typeface="Rubik ExtraBold"/>
              <a:buNone/>
              <a:defRPr sz="12000">
                <a:solidFill>
                  <a:srgbClr val="3A79BB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2000"/>
              <a:buFont typeface="Rubik ExtraBold"/>
              <a:buNone/>
              <a:defRPr sz="12000">
                <a:solidFill>
                  <a:srgbClr val="3A79BB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2000"/>
              <a:buFont typeface="Rubik ExtraBold"/>
              <a:buNone/>
              <a:defRPr sz="12000">
                <a:solidFill>
                  <a:srgbClr val="3A79BB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2000"/>
              <a:buFont typeface="Rubik ExtraBold"/>
              <a:buNone/>
              <a:defRPr sz="12000">
                <a:solidFill>
                  <a:srgbClr val="3A79BB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2000"/>
              <a:buFont typeface="Rubik ExtraBold"/>
              <a:buNone/>
              <a:defRPr sz="12000">
                <a:solidFill>
                  <a:srgbClr val="3A79BB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2000"/>
              <a:buFont typeface="Rubik ExtraBold"/>
              <a:buNone/>
              <a:defRPr sz="12000">
                <a:solidFill>
                  <a:srgbClr val="3A79BB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9pPr>
          </a:lstStyle>
          <a:p/>
        </p:txBody>
      </p:sp>
      <p:sp>
        <p:nvSpPr>
          <p:cNvPr id="97" name="Google Shape;9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3A79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0"/>
          <p:cNvSpPr txBox="1"/>
          <p:nvPr>
            <p:ph type="title"/>
          </p:nvPr>
        </p:nvSpPr>
        <p:spPr>
          <a:xfrm>
            <a:off x="265500" y="1233175"/>
            <a:ext cx="40452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" name="Google Shape;20;p20"/>
          <p:cNvSpPr txBox="1"/>
          <p:nvPr>
            <p:ph idx="1" type="subTitle"/>
          </p:nvPr>
        </p:nvSpPr>
        <p:spPr>
          <a:xfrm>
            <a:off x="265500" y="3377625"/>
            <a:ext cx="4045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5" name="Google Shape;105;p38"/>
          <p:cNvSpPr txBox="1"/>
          <p:nvPr>
            <p:ph type="title"/>
          </p:nvPr>
        </p:nvSpPr>
        <p:spPr>
          <a:xfrm>
            <a:off x="4129575" y="1198275"/>
            <a:ext cx="4541100" cy="19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38"/>
          <p:cNvSpPr txBox="1"/>
          <p:nvPr>
            <p:ph idx="1" type="subTitle"/>
          </p:nvPr>
        </p:nvSpPr>
        <p:spPr>
          <a:xfrm>
            <a:off x="4377525" y="3340725"/>
            <a:ext cx="4045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6" name="Google Shape;2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2"/>
          <p:cNvSpPr txBox="1"/>
          <p:nvPr>
            <p:ph type="title"/>
          </p:nvPr>
        </p:nvSpPr>
        <p:spPr>
          <a:xfrm>
            <a:off x="470100" y="445025"/>
            <a:ext cx="819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470100" y="1152475"/>
            <a:ext cx="819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69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3"/>
          <p:cNvSpPr txBox="1"/>
          <p:nvPr>
            <p:ph type="title"/>
          </p:nvPr>
        </p:nvSpPr>
        <p:spPr>
          <a:xfrm>
            <a:off x="265500" y="1233175"/>
            <a:ext cx="40452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23"/>
          <p:cNvSpPr txBox="1"/>
          <p:nvPr>
            <p:ph idx="1" type="subTitle"/>
          </p:nvPr>
        </p:nvSpPr>
        <p:spPr>
          <a:xfrm>
            <a:off x="265500" y="3377625"/>
            <a:ext cx="4045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2400"/>
              <a:buNone/>
              <a:defRPr b="1" sz="2400">
                <a:solidFill>
                  <a:srgbClr val="3A79BB"/>
                </a:solidFill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5"/>
          <p:cNvSpPr txBox="1"/>
          <p:nvPr>
            <p:ph type="title"/>
          </p:nvPr>
        </p:nvSpPr>
        <p:spPr>
          <a:xfrm>
            <a:off x="265500" y="1233175"/>
            <a:ext cx="40452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9pPr>
          </a:lstStyle>
          <a:p/>
        </p:txBody>
      </p:sp>
      <p:sp>
        <p:nvSpPr>
          <p:cNvPr id="48" name="Google Shape;48;p25"/>
          <p:cNvSpPr txBox="1"/>
          <p:nvPr>
            <p:ph idx="1" type="subTitle"/>
          </p:nvPr>
        </p:nvSpPr>
        <p:spPr>
          <a:xfrm>
            <a:off x="265500" y="3377625"/>
            <a:ext cx="4045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0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0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0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0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0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0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0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0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0" i="0" sz="28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600"/>
              <a:buFont typeface="Rubik"/>
              <a:buChar char="●"/>
              <a:defRPr b="0" i="0" sz="16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400"/>
              <a:buFont typeface="Rubik"/>
              <a:buChar char="○"/>
              <a:defRPr b="0" i="0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400"/>
              <a:buFont typeface="Rubik"/>
              <a:buChar char="■"/>
              <a:defRPr b="0" i="0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79BB"/>
              </a:buClr>
              <a:buSzPts val="1400"/>
              <a:buFont typeface="Rubik"/>
              <a:buChar char="●"/>
              <a:defRPr b="0" i="0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 b="0" i="0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 b="0" i="0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 b="0" i="0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 b="0" i="0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 b="0" i="0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/>
          <p:nvPr>
            <p:ph type="ctrTitle"/>
          </p:nvPr>
        </p:nvSpPr>
        <p:spPr>
          <a:xfrm>
            <a:off x="889500" y="1502500"/>
            <a:ext cx="73650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Herramienta de Iniciativa Mixta para creación de Biomas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>
            <p:ph type="title"/>
          </p:nvPr>
        </p:nvSpPr>
        <p:spPr>
          <a:xfrm>
            <a:off x="488575" y="314600"/>
            <a:ext cx="45411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419"/>
              <a:t>Avisos</a:t>
            </a:r>
            <a:endParaRPr/>
          </a:p>
        </p:txBody>
      </p:sp>
      <p:sp>
        <p:nvSpPr>
          <p:cNvPr id="182" name="Google Shape;182;p10"/>
          <p:cNvSpPr txBox="1"/>
          <p:nvPr>
            <p:ph idx="1" type="subTitle"/>
          </p:nvPr>
        </p:nvSpPr>
        <p:spPr>
          <a:xfrm>
            <a:off x="736525" y="1380750"/>
            <a:ext cx="4045200" cy="3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La herramienta no posee la opción de deshacer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Al cerrar la ventana el avance se pierde el avance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Usted podría ser parte del grupo de control, se solicita responder la encuesta de forma honesta.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Se solicita guardar el mapa generado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Si desea crear un segundo mapa se solicita crear una copia de la escena, para esto ir a Assets&gt;Maps, seleccionar la escena en la que se encuentra y presionar Ctrl+D.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Tarea</a:t>
            </a:r>
            <a:endParaRPr/>
          </a:p>
        </p:txBody>
      </p:sp>
      <p:sp>
        <p:nvSpPr>
          <p:cNvPr id="188" name="Google Shape;188;p11"/>
          <p:cNvSpPr txBox="1"/>
          <p:nvPr>
            <p:ph idx="1" type="body"/>
          </p:nvPr>
        </p:nvSpPr>
        <p:spPr>
          <a:xfrm>
            <a:off x="311700" y="1532825"/>
            <a:ext cx="3999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Exploración libre</a:t>
            </a:r>
            <a:r>
              <a:rPr lang="es-419"/>
              <a:t>: Tiene 10 minutos para explorar libremente la herramienta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Creación de Bioma</a:t>
            </a:r>
            <a:r>
              <a:rPr lang="es-419"/>
              <a:t>: Tiene 20 minutos para realizar las siguientes tareas: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Crear un mapa con 2 posiciones iniciales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Configure 2 capas:</a:t>
            </a:r>
            <a:endParaRPr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Árboles</a:t>
            </a:r>
            <a:endParaRPr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Animales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Pinte una distribución inicial para ambas capas con al menos 2 elementos cada una</a:t>
            </a:r>
            <a:endParaRPr/>
          </a:p>
        </p:txBody>
      </p:sp>
      <p:sp>
        <p:nvSpPr>
          <p:cNvPr id="189" name="Google Shape;189;p11"/>
          <p:cNvSpPr txBox="1"/>
          <p:nvPr>
            <p:ph idx="2" type="body"/>
          </p:nvPr>
        </p:nvSpPr>
        <p:spPr>
          <a:xfrm>
            <a:off x="4832400" y="1532875"/>
            <a:ext cx="3999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900"/>
              <a:buFont typeface="Courier New"/>
              <a:buChar char="o"/>
            </a:pPr>
            <a:r>
              <a:rPr lang="es-419" sz="1500"/>
              <a:t>Para la capa de Árboles, escoja 2 algoritmos genéticos: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9792"/>
              <a:buFont typeface="Courier New"/>
              <a:buChar char="o"/>
            </a:pPr>
            <a:r>
              <a:rPr lang="es-419" sz="1300"/>
              <a:t>Connectivity, para que mapa sea caminable</a:t>
            </a:r>
            <a:endParaRPr sz="13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9792"/>
              <a:buFont typeface="Courier New"/>
              <a:buChar char="o"/>
            </a:pPr>
            <a:r>
              <a:rPr lang="es-419" sz="1300"/>
              <a:t> WoodGain, para generar un mapa boscoso</a:t>
            </a:r>
            <a:endParaRPr sz="13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900"/>
              <a:buFont typeface="Courier New"/>
              <a:buChar char="o"/>
            </a:pPr>
            <a:r>
              <a:rPr lang="es-419" sz="1500"/>
              <a:t>Para la capa de Animales, escoja 2 algoritmos genéticos: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9792"/>
              <a:buFont typeface="Courier New"/>
              <a:buChar char="o"/>
            </a:pPr>
            <a:r>
              <a:rPr lang="es-419" sz="1300"/>
              <a:t>FoodFairness, para que los recursos sean balanceados entre ambos jugadores</a:t>
            </a:r>
            <a:endParaRPr sz="13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9792"/>
              <a:buFont typeface="Courier New"/>
              <a:buChar char="o"/>
            </a:pPr>
            <a:r>
              <a:rPr lang="es-419" sz="1300"/>
              <a:t>Coherency, para que los animales estén ubicados coherentemente con su ambiente</a:t>
            </a:r>
            <a:endParaRPr sz="13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900"/>
              <a:buFont typeface="Courier New"/>
              <a:buChar char="o"/>
            </a:pPr>
            <a:r>
              <a:rPr b="1" lang="es-419" sz="1500"/>
              <a:t>Recuerde utilizar sugerencias de la IA</a:t>
            </a:r>
            <a:r>
              <a:rPr lang="es-419" sz="1500"/>
              <a:t>.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Courier New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>
            <p:ph type="ctrTitle"/>
          </p:nvPr>
        </p:nvSpPr>
        <p:spPr>
          <a:xfrm>
            <a:off x="889500" y="1502500"/>
            <a:ext cx="73650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-419"/>
              <a:t>Agradecemos su participación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Appendice: MapElements</a:t>
            </a:r>
            <a:endParaRPr/>
          </a:p>
        </p:txBody>
      </p:sp>
      <p:sp>
        <p:nvSpPr>
          <p:cNvPr id="200" name="Google Shape;200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Clase envolvente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Priority: Peso en la capa, probabilidad de ser instanciado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Stats: Tags que indican que aportan al juego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Requirements: Tags que indican que necesitan para aparecer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Lack indica falta. Ej: Un cactus requiere falta de agua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Stats y Requirements se usan para las funciones de evaluación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Scale, Rotation y Position Random Range para dar variedad al instanciar el objeto</a:t>
            </a:r>
            <a:endParaRPr/>
          </a:p>
        </p:txBody>
      </p:sp>
      <p:pic>
        <p:nvPicPr>
          <p:cNvPr id="201" name="Google Shape;2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1725" y="1109988"/>
            <a:ext cx="2832076" cy="35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Appendice: Funciones de Evaluación</a:t>
            </a:r>
            <a:endParaRPr/>
          </a:p>
        </p:txBody>
      </p:sp>
      <p:sp>
        <p:nvSpPr>
          <p:cNvPr id="207" name="Google Shape;207;p14"/>
          <p:cNvSpPr txBox="1"/>
          <p:nvPr>
            <p:ph idx="1" type="body"/>
          </p:nvPr>
        </p:nvSpPr>
        <p:spPr>
          <a:xfrm>
            <a:off x="311700" y="1532825"/>
            <a:ext cx="3999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Resemblance</a:t>
            </a:r>
            <a:r>
              <a:rPr lang="es-419"/>
              <a:t>: Mide qué tan similar es la sugerencia al estado actual de la capa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Stat Gain</a:t>
            </a:r>
            <a:r>
              <a:rPr lang="es-419"/>
              <a:t>: Mide qué porcentaje de la capa da ese stat. Tiempo de ejecución escala con cantidad de MapElements en la capa. 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Rock Gain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Food Gain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Wood Gain</a:t>
            </a:r>
            <a:endParaRPr/>
          </a:p>
        </p:txBody>
      </p:sp>
      <p:sp>
        <p:nvSpPr>
          <p:cNvPr id="208" name="Google Shape;208;p14"/>
          <p:cNvSpPr txBox="1"/>
          <p:nvPr>
            <p:ph idx="2" type="body"/>
          </p:nvPr>
        </p:nvSpPr>
        <p:spPr>
          <a:xfrm>
            <a:off x="4832400" y="1532875"/>
            <a:ext cx="3999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Connectivity</a:t>
            </a:r>
            <a:r>
              <a:rPr lang="es-419"/>
              <a:t>: Mide qué porcentaje de la capa no tiene collider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/>
              <a:t>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Stat Fairness</a:t>
            </a:r>
            <a:r>
              <a:rPr lang="es-419"/>
              <a:t>: Mide qué tan equitativa es la distribución de un stat entre los puntos de interés. Tiempo de ejecución escala en función de MapElements en capa y puntos de interés.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Rock Fairness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Food Fairness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Wood Fairness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Appendice: Funciones de Evaluación</a:t>
            </a:r>
            <a:endParaRPr/>
          </a:p>
        </p:txBody>
      </p:sp>
      <p:sp>
        <p:nvSpPr>
          <p:cNvPr id="214" name="Google Shape;214;p15"/>
          <p:cNvSpPr txBox="1"/>
          <p:nvPr>
            <p:ph idx="1" type="body"/>
          </p:nvPr>
        </p:nvSpPr>
        <p:spPr>
          <a:xfrm>
            <a:off x="311700" y="1532825"/>
            <a:ext cx="39999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Stat Deprivation</a:t>
            </a:r>
            <a:r>
              <a:rPr lang="es-419"/>
              <a:t>: Mide qué porcentaje de la capa no da ese stat. Tiempo de ejecución escala con cantidad de MapElements en la capa. 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Danger Deprivation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419"/>
              <a:t>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MultiLayer</a:t>
            </a:r>
            <a:r>
              <a:rPr lang="es-419"/>
              <a:t>: Evalúa una función de evaluación en todas las capas. Experimental. Uso no recomendado. Tiempo de ejecución escala en función de MapElements por capa y número de capas.</a:t>
            </a:r>
            <a:endParaRPr/>
          </a:p>
        </p:txBody>
      </p:sp>
      <p:sp>
        <p:nvSpPr>
          <p:cNvPr id="215" name="Google Shape;215;p15"/>
          <p:cNvSpPr txBox="1"/>
          <p:nvPr>
            <p:ph idx="2" type="body"/>
          </p:nvPr>
        </p:nvSpPr>
        <p:spPr>
          <a:xfrm>
            <a:off x="4832400" y="1532875"/>
            <a:ext cx="39999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Reach Fairness</a:t>
            </a:r>
            <a:r>
              <a:rPr lang="es-419"/>
              <a:t>: Mide qué tan equitativa es la facilidad para alcanzarse entre puntos de interés. Tiempo de ejecución escala en función de puntos de interés. (Distancia efectiva entre puntos)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MultiEvaluation</a:t>
            </a:r>
            <a:r>
              <a:rPr lang="es-419"/>
              <a:t>: Evalúa múltiples funciones de evaluación en una capa. Experimental. Uso no recomendado. Tiempo de ejecución escala dependiendo de cantidad y tipo de funciones usadas.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Appendice: Funciones de Evaluación</a:t>
            </a:r>
            <a:endParaRPr/>
          </a:p>
        </p:txBody>
      </p:sp>
      <p:sp>
        <p:nvSpPr>
          <p:cNvPr id="221" name="Google Shape;221;p16"/>
          <p:cNvSpPr txBox="1"/>
          <p:nvPr>
            <p:ph idx="1" type="body"/>
          </p:nvPr>
        </p:nvSpPr>
        <p:spPr>
          <a:xfrm>
            <a:off x="311700" y="1532825"/>
            <a:ext cx="3999900" cy="32133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Coherency</a:t>
            </a:r>
            <a:r>
              <a:rPr lang="es-419"/>
              <a:t>: Mide en qué porcentaje se cumplen los requirements de los MapElements de una capa en base a los stats de todas las capas. Tiempo de uso escala en base a cantidad de capas, cantidad de MapElement por capa y cantidad de stats/requirements de los MapElements de la capa.</a:t>
            </a:r>
            <a:endParaRPr/>
          </a:p>
        </p:txBody>
      </p:sp>
      <p:sp>
        <p:nvSpPr>
          <p:cNvPr id="222" name="Google Shape;222;p16"/>
          <p:cNvSpPr txBox="1"/>
          <p:nvPr>
            <p:ph idx="2" type="body"/>
          </p:nvPr>
        </p:nvSpPr>
        <p:spPr>
          <a:xfrm>
            <a:off x="4416825" y="1532875"/>
            <a:ext cx="44154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Crear Función de Evaluación</a:t>
            </a:r>
            <a:r>
              <a:rPr lang="es-419"/>
              <a:t>: Dar click derecho Create&gt;BiomeGenerator&gt;EvalautionFunction escoger entre las disponibles. Ajustar parámetros a lo deseado. Se recomienda realizar el test con los assets qué viene de base en función del tiempo.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/>
          <p:nvPr>
            <p:ph type="ctrTitle"/>
          </p:nvPr>
        </p:nvSpPr>
        <p:spPr>
          <a:xfrm>
            <a:off x="889500" y="1502500"/>
            <a:ext cx="73650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-419"/>
              <a:t>tinyurl.com/27q7swtt</a:t>
            </a:r>
            <a:endParaRPr/>
          </a:p>
        </p:txBody>
      </p:sp>
      <p:sp>
        <p:nvSpPr>
          <p:cNvPr id="228" name="Google Shape;228;p17"/>
          <p:cNvSpPr txBox="1"/>
          <p:nvPr>
            <p:ph idx="1" type="subTitle"/>
          </p:nvPr>
        </p:nvSpPr>
        <p:spPr>
          <a:xfrm>
            <a:off x="889500" y="1502500"/>
            <a:ext cx="7365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-419"/>
              <a:t>Link a la presentación: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>
            <p:ph type="title"/>
          </p:nvPr>
        </p:nvSpPr>
        <p:spPr>
          <a:xfrm>
            <a:off x="265500" y="673075"/>
            <a:ext cx="4045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419"/>
              <a:t>Comenzando</a:t>
            </a:r>
            <a:endParaRPr/>
          </a:p>
        </p:txBody>
      </p:sp>
      <p:sp>
        <p:nvSpPr>
          <p:cNvPr id="117" name="Google Shape;117;p2"/>
          <p:cNvSpPr txBox="1"/>
          <p:nvPr>
            <p:ph idx="1" type="subTitle"/>
          </p:nvPr>
        </p:nvSpPr>
        <p:spPr>
          <a:xfrm>
            <a:off x="265500" y="2161275"/>
            <a:ext cx="40452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Window&gt;BiomeGenerator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En el object field seleccionar el terreno en el que se va a trabajar.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Presionar Select Terrain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Anotar DesktopCode en la encuesta página 1.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050" y="301370"/>
            <a:ext cx="3837901" cy="18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2977" y="2438488"/>
            <a:ext cx="2810050" cy="236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"/>
          <p:cNvCxnSpPr/>
          <p:nvPr/>
        </p:nvCxnSpPr>
        <p:spPr>
          <a:xfrm>
            <a:off x="7685104" y="3134308"/>
            <a:ext cx="421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2"/>
          <p:cNvCxnSpPr/>
          <p:nvPr/>
        </p:nvCxnSpPr>
        <p:spPr>
          <a:xfrm>
            <a:off x="6821175" y="3295050"/>
            <a:ext cx="1305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311700" y="2119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419"/>
              <a:t>Vista General</a:t>
            </a:r>
            <a:endParaRPr/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762" y="1053775"/>
            <a:ext cx="5778490" cy="378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>
            <p:ph type="title"/>
          </p:nvPr>
        </p:nvSpPr>
        <p:spPr>
          <a:xfrm>
            <a:off x="470100" y="445025"/>
            <a:ext cx="819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Marcar puntos de interés</a:t>
            </a:r>
            <a:endParaRPr/>
          </a:p>
        </p:txBody>
      </p:sp>
      <p:sp>
        <p:nvSpPr>
          <p:cNvPr id="133" name="Google Shape;133;p4"/>
          <p:cNvSpPr txBox="1"/>
          <p:nvPr>
            <p:ph idx="1" type="body"/>
          </p:nvPr>
        </p:nvSpPr>
        <p:spPr>
          <a:xfrm>
            <a:off x="470100" y="1152475"/>
            <a:ext cx="4101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General Settings&gt;Start Positions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Asignar cantidad de puntos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Asignar posiciones por coordenadas (0-128)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Se marcan en rojo en el mapa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Ejemplos de uso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Posición inicial de los jugadores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Puntos claves en el camino</a:t>
            </a:r>
            <a:endParaRPr/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b="0" l="0" r="52981" t="0"/>
          <a:stretch/>
        </p:blipFill>
        <p:spPr>
          <a:xfrm>
            <a:off x="5317125" y="949100"/>
            <a:ext cx="2619230" cy="3619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4"/>
          <p:cNvCxnSpPr/>
          <p:nvPr/>
        </p:nvCxnSpPr>
        <p:spPr>
          <a:xfrm>
            <a:off x="5444875" y="3907854"/>
            <a:ext cx="1968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type="title"/>
          </p:nvPr>
        </p:nvSpPr>
        <p:spPr>
          <a:xfrm>
            <a:off x="265500" y="258725"/>
            <a:ext cx="40452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419"/>
              <a:t>Capas</a:t>
            </a:r>
            <a:endParaRPr/>
          </a:p>
        </p:txBody>
      </p:sp>
      <p:sp>
        <p:nvSpPr>
          <p:cNvPr id="141" name="Google Shape;141;p5"/>
          <p:cNvSpPr txBox="1"/>
          <p:nvPr>
            <p:ph idx="1" type="subTitle"/>
          </p:nvPr>
        </p:nvSpPr>
        <p:spPr>
          <a:xfrm>
            <a:off x="265500" y="1928825"/>
            <a:ext cx="40452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General Settings&gt;Layers&gt;+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Una capa por cada categoría de objetos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Árboles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Animales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Rocas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>
                <a:solidFill>
                  <a:srgbClr val="980000"/>
                </a:solidFill>
              </a:rPr>
              <a:t>X </a:t>
            </a:r>
            <a:r>
              <a:rPr lang="es-419"/>
              <a:t>- Eliminar capa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>
                <a:solidFill>
                  <a:srgbClr val="6AA84F"/>
                </a:solidFill>
              </a:rPr>
              <a:t>O</a:t>
            </a:r>
            <a:r>
              <a:rPr lang="es-419"/>
              <a:t> - Seleccionar capa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Toggle - cambiar visibilidad de la capa</a:t>
            </a:r>
            <a:endParaRPr/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0900" y="371700"/>
            <a:ext cx="3125749" cy="44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5"/>
          <p:cNvCxnSpPr/>
          <p:nvPr/>
        </p:nvCxnSpPr>
        <p:spPr>
          <a:xfrm>
            <a:off x="6148100" y="3968125"/>
            <a:ext cx="2129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Pintado</a:t>
            </a:r>
            <a:endParaRPr/>
          </a:p>
        </p:txBody>
      </p:sp>
      <p:sp>
        <p:nvSpPr>
          <p:cNvPr id="149" name="Google Shape;149;p6"/>
          <p:cNvSpPr txBox="1"/>
          <p:nvPr>
            <p:ph idx="2" type="body"/>
          </p:nvPr>
        </p:nvSpPr>
        <p:spPr>
          <a:xfrm>
            <a:off x="4832400" y="1879225"/>
            <a:ext cx="3999900" cy="19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Click Izquierdo pintar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Click derecho borrar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Brush size - tamaño de la brocha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Intensity - Opacidad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/>
              <a:t>Cantidad de objetos en la zona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Color depende de la capa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Solo se pinta en la capa seleccionada</a:t>
            </a:r>
            <a:endParaRPr/>
          </a:p>
        </p:txBody>
      </p:sp>
      <p:pic>
        <p:nvPicPr>
          <p:cNvPr id="150" name="Google Shape;1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75" y="1127413"/>
            <a:ext cx="3754150" cy="346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/>
          <p:nvPr>
            <p:ph type="title"/>
          </p:nvPr>
        </p:nvSpPr>
        <p:spPr>
          <a:xfrm>
            <a:off x="265500" y="118100"/>
            <a:ext cx="58224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419"/>
              <a:t>Personalizar la capa</a:t>
            </a:r>
            <a:endParaRPr/>
          </a:p>
        </p:txBody>
      </p:sp>
      <p:sp>
        <p:nvSpPr>
          <p:cNvPr id="156" name="Google Shape;156;p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 txBox="1"/>
          <p:nvPr>
            <p:ph idx="1" type="subTitle"/>
          </p:nvPr>
        </p:nvSpPr>
        <p:spPr>
          <a:xfrm>
            <a:off x="396100" y="1245800"/>
            <a:ext cx="48981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Label - Nombre de la capa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Color - Color de pintado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Draw Order - Menor valor más arriba en la lista, se pinta primero (detrás de todo)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Map Elements - Lista de elementos que pertenecen a la capa. Están a disposición en Assets&gt;MapElements</a:t>
            </a:r>
            <a:endParaRPr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5325" y="3039849"/>
            <a:ext cx="3301175" cy="18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 rotWithShape="1">
          <a:blip r:embed="rId4">
            <a:alphaModFix/>
          </a:blip>
          <a:srcRect b="32143" l="0" r="0" t="0"/>
          <a:stretch/>
        </p:blipFill>
        <p:spPr>
          <a:xfrm>
            <a:off x="6442500" y="212550"/>
            <a:ext cx="2334000" cy="26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>
            <p:ph type="title"/>
          </p:nvPr>
        </p:nvSpPr>
        <p:spPr>
          <a:xfrm>
            <a:off x="311700" y="3124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419"/>
              <a:t>Asistente AI</a:t>
            </a:r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275" y="1220938"/>
            <a:ext cx="2122525" cy="35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4">
            <a:alphaModFix/>
          </a:blip>
          <a:srcRect b="25171" l="0" r="0" t="0"/>
          <a:stretch/>
        </p:blipFill>
        <p:spPr>
          <a:xfrm>
            <a:off x="6617425" y="1220950"/>
            <a:ext cx="2122525" cy="35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5">
            <a:alphaModFix/>
          </a:blip>
          <a:srcRect b="0" l="0" r="0" t="88799"/>
          <a:stretch/>
        </p:blipFill>
        <p:spPr>
          <a:xfrm>
            <a:off x="6617425" y="4252850"/>
            <a:ext cx="2122525" cy="5336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>
            <p:ph idx="4294967295" type="subTitle"/>
          </p:nvPr>
        </p:nvSpPr>
        <p:spPr>
          <a:xfrm>
            <a:off x="2782725" y="1220950"/>
            <a:ext cx="3576900" cy="3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600"/>
              <a:buFont typeface="Rubik"/>
              <a:buChar char="●"/>
            </a:pPr>
            <a:r>
              <a:rPr b="0" i="0" lang="es-419" sz="16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List&gt;Genetic Algorithms, seleccionar algoritmo que se desea usar</a:t>
            </a:r>
            <a:endParaRPr b="0" i="0" sz="1600" u="none" cap="none" strike="noStrike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600"/>
              <a:buFont typeface="Rubik"/>
              <a:buChar char="●"/>
            </a:pPr>
            <a:r>
              <a:rPr b="0" i="0" lang="es-419" sz="16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DisplaycOptions &gt; RUN</a:t>
            </a:r>
            <a:endParaRPr b="0" i="0" sz="1600" u="none" cap="none" strike="noStrike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600"/>
              <a:buFont typeface="Rubik"/>
              <a:buChar char="●"/>
            </a:pPr>
            <a:r>
              <a:rPr b="0" i="0" lang="es-419" sz="16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Presionar sugerencia para cambiar la capa actual por la sugerencia</a:t>
            </a:r>
            <a:endParaRPr b="0" i="0" sz="1600" u="none" cap="none" strike="noStrike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9752"/>
              </a:buClr>
              <a:buSzPts val="1600"/>
              <a:buFont typeface="Rubik"/>
              <a:buChar char="●"/>
            </a:pPr>
            <a:r>
              <a:rPr b="0" i="0" lang="es-419" sz="16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Funciones de evaluación miden en base a elementos de la capa, posiciones de interés y estado de la capa</a:t>
            </a:r>
            <a:endParaRPr b="0" i="0" sz="1600" u="none" cap="none" strike="noStrike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>
            <p:ph type="title"/>
          </p:nvPr>
        </p:nvSpPr>
        <p:spPr>
          <a:xfrm>
            <a:off x="1252025" y="102425"/>
            <a:ext cx="6633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Generar Mapa</a:t>
            </a:r>
            <a:endParaRPr/>
          </a:p>
        </p:txBody>
      </p:sp>
      <p:sp>
        <p:nvSpPr>
          <p:cNvPr id="174" name="Google Shape;174;p9"/>
          <p:cNvSpPr txBox="1"/>
          <p:nvPr>
            <p:ph idx="1" type="body"/>
          </p:nvPr>
        </p:nvSpPr>
        <p:spPr>
          <a:xfrm>
            <a:off x="311700" y="1063975"/>
            <a:ext cx="757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Draw Settings&gt; Generate</a:t>
            </a:r>
            <a:endParaRPr sz="1400"/>
          </a:p>
        </p:txBody>
      </p:sp>
      <p:pic>
        <p:nvPicPr>
          <p:cNvPr id="175" name="Google Shape;175;p9"/>
          <p:cNvPicPr preferRelativeResize="0"/>
          <p:nvPr/>
        </p:nvPicPr>
        <p:blipFill rotWithShape="1">
          <a:blip r:embed="rId3">
            <a:alphaModFix/>
          </a:blip>
          <a:srcRect b="0" l="0" r="17930" t="0"/>
          <a:stretch/>
        </p:blipFill>
        <p:spPr>
          <a:xfrm>
            <a:off x="242275" y="1904150"/>
            <a:ext cx="5184451" cy="27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6375" y="1904152"/>
            <a:ext cx="2745664" cy="27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